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84" r:id="rId9"/>
    <p:sldId id="285" r:id="rId10"/>
    <p:sldId id="283" r:id="rId11"/>
    <p:sldId id="286" r:id="rId12"/>
    <p:sldId id="273" r:id="rId13"/>
    <p:sldId id="267" r:id="rId14"/>
    <p:sldId id="268" r:id="rId15"/>
    <p:sldId id="264" r:id="rId16"/>
    <p:sldId id="263" r:id="rId17"/>
    <p:sldId id="262" r:id="rId18"/>
    <p:sldId id="265" r:id="rId19"/>
    <p:sldId id="287" r:id="rId2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63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5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300" y="2247900"/>
            <a:ext cx="9321800" cy="3263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0" y="6731000"/>
            <a:ext cx="3556000" cy="355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87500" y="3314700"/>
            <a:ext cx="96393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000"/>
              </a:lnSpc>
            </a:pPr>
            <a:r>
              <a:rPr lang="en-US" sz="6200" b="0" i="0" u="none" strike="noStrike" spc="-200">
                <a:solidFill>
                  <a:srgbClr val="595959"/>
                </a:solidFill>
                <a:ea typeface="Noto Sans CJK KR Black"/>
              </a:rPr>
              <a:t>독서 보조 시스템</a:t>
            </a:r>
          </a:p>
          <a:p>
            <a:pPr lvl="0" algn="l">
              <a:lnSpc>
                <a:spcPct val="95000"/>
              </a:lnSpc>
            </a:pPr>
            <a:endParaRPr lang="en-US" sz="6200" b="0" i="0" u="none" strike="noStrike" spc="-200">
              <a:solidFill>
                <a:srgbClr val="595959"/>
              </a:solidFill>
              <a:ea typeface="Noto Sans CJK KR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802100" y="9702800"/>
            <a:ext cx="106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Noto Sans CJK KR Black"/>
              </a:rPr>
              <a:t>2024. 5. 24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1800" y="6223000"/>
            <a:ext cx="115697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600" b="0" i="0" u="none" strike="noStrike">
                <a:solidFill>
                  <a:srgbClr val="726B6B"/>
                </a:solidFill>
                <a:ea typeface="Noto Sans CJK KR Medium"/>
              </a:rPr>
              <a:t>팀원 - 김진원, 강경민, 박수민</a:t>
            </a:r>
          </a:p>
          <a:p>
            <a:pPr lvl="0" algn="l">
              <a:lnSpc>
                <a:spcPct val="130000"/>
              </a:lnSpc>
            </a:pPr>
            <a:endParaRPr lang="en-US" sz="2600" b="0" i="0" u="none" strike="noStrike">
              <a:solidFill>
                <a:srgbClr val="726B6B"/>
              </a:solidFill>
              <a:ea typeface="Noto Sans CJK KR Medium"/>
            </a:endParaRPr>
          </a:p>
          <a:p>
            <a:pPr lvl="0" algn="l">
              <a:lnSpc>
                <a:spcPct val="130000"/>
              </a:lnSpc>
            </a:pPr>
            <a:r>
              <a:rPr lang="en-US" sz="2600" b="0" i="0" u="none" strike="noStrike">
                <a:solidFill>
                  <a:srgbClr val="726B6B"/>
                </a:solidFill>
                <a:ea typeface="Noto Sans CJK KR Medium"/>
              </a:rPr>
              <a:t>지도교수 - 박문주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243DFB85-3094-2420-1D7F-8D577F106EA2}"/>
              </a:ext>
            </a:extLst>
          </p:cNvPr>
          <p:cNvGraphicFramePr>
            <a:graphicFrameLocks/>
          </p:cNvGraphicFramePr>
          <p:nvPr/>
        </p:nvGraphicFramePr>
        <p:xfrm>
          <a:off x="819805" y="1851369"/>
          <a:ext cx="16825436" cy="7116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2381">
                  <a:extLst>
                    <a:ext uri="{9D8B030D-6E8A-4147-A177-3AD203B41FA5}">
                      <a16:colId xmlns:a16="http://schemas.microsoft.com/office/drawing/2014/main" val="1181678737"/>
                    </a:ext>
                  </a:extLst>
                </a:gridCol>
                <a:gridCol w="12883055">
                  <a:extLst>
                    <a:ext uri="{9D8B030D-6E8A-4147-A177-3AD203B41FA5}">
                      <a16:colId xmlns:a16="http://schemas.microsoft.com/office/drawing/2014/main" val="392936739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1" dirty="0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 명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300" b="0" i="0" u="none" strike="noStrike" noProof="0" dirty="0">
                          <a:solidFill>
                            <a:srgbClr val="000000"/>
                          </a:solidFill>
                        </a:rPr>
                        <a:t>읽은 책 리스트 조회 및 삭제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56642373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</a:rPr>
                        <a:t>내부 저장소에 저장되어 있는 책들을 조회한다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61884505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 err="1">
                          <a:solidFill>
                            <a:schemeClr val="tx1"/>
                          </a:solidFill>
                        </a:rPr>
                        <a:t>관련액터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</a:rPr>
                        <a:t>사용자</a:t>
                      </a: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732277167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우선순위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700" b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501389106"/>
                  </a:ext>
                </a:extLst>
              </a:tr>
              <a:tr h="5947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선행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메인 화면에서 버튼으로 접속 할 수 있어야한다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00046316"/>
                  </a:ext>
                </a:extLst>
              </a:tr>
              <a:tr h="21945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이벤트 흐름(시나리오)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</a:rPr>
                        <a:t>사용자는 메인 화면에서 읽은 책 리스트 버튼을 누른다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2700" dirty="0"/>
                        <a:t>내부 저장소에서 읽었던 책들을 조회하여 도서의 제목을 출력한다</a:t>
                      </a:r>
                      <a:r>
                        <a:rPr lang="en-US" altLang="ko-KR" sz="2700" dirty="0"/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2700" dirty="0"/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2700" dirty="0"/>
                        <a:t>도서 제목 우측에 위치한 </a:t>
                      </a:r>
                      <a:r>
                        <a:rPr lang="en-US" altLang="ko-KR" sz="2700" dirty="0"/>
                        <a:t>Delete </a:t>
                      </a:r>
                      <a:r>
                        <a:rPr lang="ko-KR" altLang="en-US" sz="2700" dirty="0"/>
                        <a:t>버튼을 통해 개별 삭제처리가 가능하다</a:t>
                      </a:r>
                      <a:r>
                        <a:rPr lang="en-US" altLang="ko-KR" sz="2700" dirty="0"/>
                        <a:t>.</a:t>
                      </a:r>
                      <a:endParaRPr 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619376559"/>
                  </a:ext>
                </a:extLst>
              </a:tr>
              <a:tr h="86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후행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제목을 눌러 도서 상세 페이지로 넘어갈 수 있어야 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  <a:endParaRPr lang="ko-KR" altLang="en-US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  <a:ea typeface="Malgun Gothic Semilight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444034540"/>
                  </a:ext>
                </a:extLst>
              </a:tr>
              <a:tr h="10440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비기능적 요구사항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2700" b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835082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9096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3">
            <a:extLst>
              <a:ext uri="{FF2B5EF4-FFF2-40B4-BE49-F238E27FC236}">
                <a16:creationId xmlns:a16="http://schemas.microsoft.com/office/drawing/2014/main" id="{D2AB6FDA-4C8F-E3C9-26DA-B2503DC2D378}"/>
              </a:ext>
            </a:extLst>
          </p:cNvPr>
          <p:cNvGraphicFramePr>
            <a:graphicFrameLocks/>
          </p:cNvGraphicFramePr>
          <p:nvPr/>
        </p:nvGraphicFramePr>
        <p:xfrm>
          <a:off x="819805" y="1851369"/>
          <a:ext cx="16825436" cy="7528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2381">
                  <a:extLst>
                    <a:ext uri="{9D8B030D-6E8A-4147-A177-3AD203B41FA5}">
                      <a16:colId xmlns:a16="http://schemas.microsoft.com/office/drawing/2014/main" val="1181678737"/>
                    </a:ext>
                  </a:extLst>
                </a:gridCol>
                <a:gridCol w="12883055">
                  <a:extLst>
                    <a:ext uri="{9D8B030D-6E8A-4147-A177-3AD203B41FA5}">
                      <a16:colId xmlns:a16="http://schemas.microsoft.com/office/drawing/2014/main" val="392936739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1" dirty="0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 명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300" b="0" i="0" u="none" strike="noStrike" noProof="0" dirty="0">
                          <a:solidFill>
                            <a:srgbClr val="000000"/>
                          </a:solidFill>
                        </a:rPr>
                        <a:t>도서 상세 페이지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56642373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00" dirty="0"/>
                        <a:t>저장된 도서의 상세 내용을 확인할 수 있다</a:t>
                      </a:r>
                      <a:r>
                        <a:rPr lang="en-US" altLang="ko-KR" sz="2700" dirty="0"/>
                        <a:t>.</a:t>
                      </a:r>
                      <a:endParaRPr 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61884505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 err="1">
                          <a:solidFill>
                            <a:schemeClr val="tx1"/>
                          </a:solidFill>
                        </a:rPr>
                        <a:t>관련액터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</a:rPr>
                        <a:t>사용자</a:t>
                      </a: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732277167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우선순위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700" b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501389106"/>
                  </a:ext>
                </a:extLst>
              </a:tr>
              <a:tr h="5947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선행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읽은 책  리스트 화면에서 원하는 도서를 선택한다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00046316"/>
                  </a:ext>
                </a:extLst>
              </a:tr>
              <a:tr h="2606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이벤트 흐름(시나리오)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</a:rPr>
                        <a:t>읽은 책 리스트 화면에서 조회할 책을 선택한다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2700" dirty="0"/>
                        <a:t>내부 저장소에서 선택된 도서의 제목</a:t>
                      </a:r>
                      <a:r>
                        <a:rPr lang="en-US" altLang="ko-KR" sz="2700" dirty="0"/>
                        <a:t>, </a:t>
                      </a:r>
                      <a:r>
                        <a:rPr lang="ko-KR" altLang="en-US" sz="2700" dirty="0"/>
                        <a:t>페이지 수</a:t>
                      </a:r>
                      <a:r>
                        <a:rPr lang="en-US" altLang="ko-KR" sz="2700" dirty="0"/>
                        <a:t>, </a:t>
                      </a:r>
                      <a:r>
                        <a:rPr lang="ko-KR" altLang="en-US" sz="2700" dirty="0"/>
                        <a:t>표지 이미지를 가져와 출력한다</a:t>
                      </a:r>
                      <a:r>
                        <a:rPr lang="en-US" altLang="ko-KR" sz="2700" dirty="0"/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2700" dirty="0"/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2700" dirty="0"/>
                        <a:t>화면 아래 독서 진행 버튼을 눌러 독서 진행 화면으로 넘어갈 수 있다</a:t>
                      </a:r>
                      <a:r>
                        <a:rPr lang="en-US" altLang="ko-KR" sz="2700" dirty="0"/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619376559"/>
                  </a:ext>
                </a:extLst>
              </a:tr>
              <a:tr h="86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후행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독서 진행 화면으로 정상적으로 넘어갈 수 있어야 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  <a:endParaRPr lang="ko-KR" altLang="en-US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  <a:ea typeface="Malgun Gothic Semilight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444034540"/>
                  </a:ext>
                </a:extLst>
              </a:tr>
              <a:tr h="10440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비기능적 요구사항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2700" b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835082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0787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DB531FE8-F09A-CE2A-668C-D1D50BD7C9AF}"/>
              </a:ext>
            </a:extLst>
          </p:cNvPr>
          <p:cNvGraphicFramePr>
            <a:graphicFrameLocks/>
          </p:cNvGraphicFramePr>
          <p:nvPr/>
        </p:nvGraphicFramePr>
        <p:xfrm>
          <a:off x="788054" y="1851370"/>
          <a:ext cx="16825436" cy="6704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2381">
                  <a:extLst>
                    <a:ext uri="{9D8B030D-6E8A-4147-A177-3AD203B41FA5}">
                      <a16:colId xmlns:a16="http://schemas.microsoft.com/office/drawing/2014/main" val="1181678737"/>
                    </a:ext>
                  </a:extLst>
                </a:gridCol>
                <a:gridCol w="12883055">
                  <a:extLst>
                    <a:ext uri="{9D8B030D-6E8A-4147-A177-3AD203B41FA5}">
                      <a16:colId xmlns:a16="http://schemas.microsoft.com/office/drawing/2014/main" val="392936739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1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 명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300" b="0" i="0" u="none" strike="noStrike" noProof="0" dirty="0">
                          <a:solidFill>
                            <a:srgbClr val="000000"/>
                          </a:solidFill>
                          <a:latin typeface="Malgun Gothic Semilight"/>
                          <a:ea typeface="Malgun Gothic Semilight"/>
                        </a:rPr>
                        <a:t>성장하는 마스코트 캐릭터 출력</a:t>
                      </a:r>
                      <a:endParaRPr 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56642373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사용자의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독서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경험치를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환산하여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성장하는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마스코트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캐릭터를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출력한다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.</a:t>
                      </a:r>
                      <a:endParaRPr lang="en-US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61884505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 err="1">
                          <a:solidFill>
                            <a:schemeClr val="tx1"/>
                          </a:solidFill>
                        </a:rPr>
                        <a:t>관련액터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732277167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우선순위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7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501389106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선행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X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00046316"/>
                  </a:ext>
                </a:extLst>
              </a:tr>
              <a:tr h="17830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이벤트 흐름(시나리오)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1. </a:t>
                      </a:r>
                      <a:r>
                        <a:rPr 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저장되있는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사용자 정보에서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총 읽은 시간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(=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경험치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)에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대한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정보를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가져온다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  <a:endParaRPr lang="ko-KR" altLang="en-US" sz="27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2. 경험치에 따라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단계별 캐릭터 이미지를 불러온다.(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Level 1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0~99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%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= 1단계 캐릭터, 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Level 2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0~99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%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= 2단계 캐릭터, 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Level 3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0~99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%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= 3단계 캐릭터...)</a:t>
                      </a: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  <a:ea typeface="Malgun Gothic Semilight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3. 불러온 이미지를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독서화면에 출력한다.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619376559"/>
                  </a:ext>
                </a:extLst>
              </a:tr>
              <a:tr h="86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후행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</a:rPr>
                        <a:t>앱이 </a:t>
                      </a:r>
                      <a:r>
                        <a:rPr lang="ko-KR" altLang="en-US" sz="2700" b="0" i="0" u="none" strike="noStrike" noProof="0" dirty="0" err="1">
                          <a:solidFill>
                            <a:schemeClr val="tx1"/>
                          </a:solidFill>
                        </a:rPr>
                        <a:t>재기동되도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</a:rPr>
                        <a:t> 레벨 현황이 저장되어 있어야 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sz="2700" b="0" i="0" u="none" strike="noStrike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444034540"/>
                  </a:ext>
                </a:extLst>
              </a:tr>
              <a:tr h="10440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비기능적 요구사항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dirty="0" err="1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835082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251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612B28-D7B3-487E-AE8E-4AA836D7EA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037"/>
          <a:stretch/>
        </p:blipFill>
        <p:spPr>
          <a:xfrm>
            <a:off x="457200" y="266700"/>
            <a:ext cx="15392541" cy="133350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8007DE-4316-412C-B042-372E2C702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446935"/>
              </p:ext>
            </p:extLst>
          </p:nvPr>
        </p:nvGraphicFramePr>
        <p:xfrm>
          <a:off x="228600" y="2476500"/>
          <a:ext cx="16214459" cy="6215081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662468">
                  <a:extLst>
                    <a:ext uri="{9D8B030D-6E8A-4147-A177-3AD203B41FA5}">
                      <a16:colId xmlns:a16="http://schemas.microsoft.com/office/drawing/2014/main" val="2596955300"/>
                    </a:ext>
                  </a:extLst>
                </a:gridCol>
                <a:gridCol w="636919">
                  <a:extLst>
                    <a:ext uri="{9D8B030D-6E8A-4147-A177-3AD203B41FA5}">
                      <a16:colId xmlns:a16="http://schemas.microsoft.com/office/drawing/2014/main" val="2483461137"/>
                    </a:ext>
                  </a:extLst>
                </a:gridCol>
                <a:gridCol w="6401580">
                  <a:extLst>
                    <a:ext uri="{9D8B030D-6E8A-4147-A177-3AD203B41FA5}">
                      <a16:colId xmlns:a16="http://schemas.microsoft.com/office/drawing/2014/main" val="3817257023"/>
                    </a:ext>
                  </a:extLst>
                </a:gridCol>
                <a:gridCol w="3659588">
                  <a:extLst>
                    <a:ext uri="{9D8B030D-6E8A-4147-A177-3AD203B41FA5}">
                      <a16:colId xmlns:a16="http://schemas.microsoft.com/office/drawing/2014/main" val="67354977"/>
                    </a:ext>
                  </a:extLst>
                </a:gridCol>
                <a:gridCol w="3292551">
                  <a:extLst>
                    <a:ext uri="{9D8B030D-6E8A-4147-A177-3AD203B41FA5}">
                      <a16:colId xmlns:a16="http://schemas.microsoft.com/office/drawing/2014/main" val="1863494571"/>
                    </a:ext>
                  </a:extLst>
                </a:gridCol>
                <a:gridCol w="561353">
                  <a:extLst>
                    <a:ext uri="{9D8B030D-6E8A-4147-A177-3AD203B41FA5}">
                      <a16:colId xmlns:a16="http://schemas.microsoft.com/office/drawing/2014/main" val="4286431811"/>
                    </a:ext>
                  </a:extLst>
                </a:gridCol>
              </a:tblGrid>
              <a:tr h="7483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시작 화면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 시작 버튼을 누르면 메인 화면으로 넘어가야 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 시작 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메인 화면으로 화면이 전환된다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extLst>
                  <a:ext uri="{0D108BD9-81ED-4DB2-BD59-A6C34878D82A}">
                    <a16:rowId xmlns:a16="http://schemas.microsoft.com/office/drawing/2014/main" val="3523133199"/>
                  </a:ext>
                </a:extLst>
              </a:tr>
              <a:tr h="5497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메인 화면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6398" marR="186398" marT="93199" marB="9319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도서 스캔 버튼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읽은 책 리스트 버튼이 출력되어야 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각 버튼이 화면에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extLst>
                  <a:ext uri="{0D108BD9-81ED-4DB2-BD59-A6C34878D82A}">
                    <a16:rowId xmlns:a16="http://schemas.microsoft.com/office/drawing/2014/main" val="90557731"/>
                  </a:ext>
                </a:extLst>
              </a:tr>
              <a:tr h="8245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각 버튼을 눌렀을 때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해당하는 페이지로 이동해야 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해당하는 화면으로 넘어간다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extLst>
                  <a:ext uri="{0D108BD9-81ED-4DB2-BD59-A6C34878D82A}">
                    <a16:rowId xmlns:a16="http://schemas.microsoft.com/office/drawing/2014/main" val="2600856143"/>
                  </a:ext>
                </a:extLst>
              </a:tr>
              <a:tr h="54972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읽은 책 리스트 화면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6398" marR="186398" marT="93199" marB="9319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스캔을 통해 정보가 저장된 도서들의 리스트가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독서를 진행했던 모든 책들의 리스트가 화면에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extLst>
                  <a:ext uri="{0D108BD9-81ED-4DB2-BD59-A6C34878D82A}">
                    <a16:rowId xmlns:a16="http://schemas.microsoft.com/office/drawing/2014/main" val="385976186"/>
                  </a:ext>
                </a:extLst>
              </a:tr>
              <a:tr h="9467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해당 도서에 대한 정보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이미지</a:t>
                      </a:r>
                      <a:r>
                        <a:rPr lang="en-US" altLang="ko-KR" sz="1600" u="none" strike="noStrike">
                          <a:effectLst/>
                        </a:rPr>
                        <a:t>,</a:t>
                      </a:r>
                      <a:r>
                        <a:rPr lang="ko-KR" altLang="en-US" sz="1600" u="none" strike="noStrike">
                          <a:effectLst/>
                        </a:rPr>
                        <a:t>도서명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페이지 등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r>
                        <a:rPr lang="ko-KR" altLang="en-US" sz="1600" u="none" strike="noStrike">
                          <a:effectLst/>
                        </a:rPr>
                        <a:t>가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해당 도서에 대한 정보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이미지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도서명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페이지 등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r>
                        <a:rPr lang="ko-KR" altLang="en-US" sz="1600" u="none" strike="noStrike">
                          <a:effectLst/>
                        </a:rPr>
                        <a:t>가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extLst>
                  <a:ext uri="{0D108BD9-81ED-4DB2-BD59-A6C34878D82A}">
                    <a16:rowId xmlns:a16="http://schemas.microsoft.com/office/drawing/2014/main" val="2901693660"/>
                  </a:ext>
                </a:extLst>
              </a:tr>
              <a:tr h="549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리스트에서 도서삭제 버튼을 누를 시 해당 도서가 사라진다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도서 삭제 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리스트에서 해당 도서가 사라진다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extLst>
                  <a:ext uri="{0D108BD9-81ED-4DB2-BD59-A6C34878D82A}">
                    <a16:rowId xmlns:a16="http://schemas.microsoft.com/office/drawing/2014/main" val="1725681070"/>
                  </a:ext>
                </a:extLst>
              </a:tr>
              <a:tr h="549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7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스크롤 조작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위로 올림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아래로 내림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r>
                        <a:rPr lang="ko-KR" altLang="en-US" sz="1600" u="none" strike="noStrike">
                          <a:effectLst/>
                        </a:rPr>
                        <a:t>에 따라 리스트가 올라가거나 내려간다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디스플레이 조작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위로 쓸기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아래로 쓸기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리스트가 위로 올라가거나 아래로 내려간다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extLst>
                  <a:ext uri="{0D108BD9-81ED-4DB2-BD59-A6C34878D82A}">
                    <a16:rowId xmlns:a16="http://schemas.microsoft.com/office/drawing/2014/main" val="3400815231"/>
                  </a:ext>
                </a:extLst>
              </a:tr>
              <a:tr h="94674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도서 상세 페이지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6398" marR="186398" marT="93199" marB="9319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해당 도서에 대한 정보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이미지</a:t>
                      </a:r>
                      <a:r>
                        <a:rPr lang="en-US" altLang="ko-KR" sz="1600" u="none" strike="noStrike">
                          <a:effectLst/>
                        </a:rPr>
                        <a:t>,</a:t>
                      </a:r>
                      <a:r>
                        <a:rPr lang="ko-KR" altLang="en-US" sz="1600" u="none" strike="noStrike">
                          <a:effectLst/>
                        </a:rPr>
                        <a:t>도서명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페이지 등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r>
                        <a:rPr lang="ko-KR" altLang="en-US" sz="1600" u="none" strike="noStrike">
                          <a:effectLst/>
                        </a:rPr>
                        <a:t>가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해당 도서에 대한 정보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이미지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도서명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페이지 등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r>
                        <a:rPr lang="ko-KR" altLang="en-US" sz="1600" u="none" strike="noStrike">
                          <a:effectLst/>
                        </a:rPr>
                        <a:t>가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extLst>
                  <a:ext uri="{0D108BD9-81ED-4DB2-BD59-A6C34878D82A}">
                    <a16:rowId xmlns:a16="http://schemas.microsoft.com/office/drawing/2014/main" val="2303027460"/>
                  </a:ext>
                </a:extLst>
              </a:tr>
              <a:tr h="549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 진행 버튼을 누르면 독서 진행 화면으로 이동된다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 진행 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 진행 화면으로 이동한다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extLst>
                  <a:ext uri="{0D108BD9-81ED-4DB2-BD59-A6C34878D82A}">
                    <a16:rowId xmlns:a16="http://schemas.microsoft.com/office/drawing/2014/main" val="1765066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420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52E80B8-C780-42A4-907A-9C87E2DAC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454352"/>
              </p:ext>
            </p:extLst>
          </p:nvPr>
        </p:nvGraphicFramePr>
        <p:xfrm>
          <a:off x="533400" y="190500"/>
          <a:ext cx="17044933" cy="967760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802927">
                  <a:extLst>
                    <a:ext uri="{9D8B030D-6E8A-4147-A177-3AD203B41FA5}">
                      <a16:colId xmlns:a16="http://schemas.microsoft.com/office/drawing/2014/main" val="2251479160"/>
                    </a:ext>
                  </a:extLst>
                </a:gridCol>
                <a:gridCol w="667120">
                  <a:extLst>
                    <a:ext uri="{9D8B030D-6E8A-4147-A177-3AD203B41FA5}">
                      <a16:colId xmlns:a16="http://schemas.microsoft.com/office/drawing/2014/main" val="2647311246"/>
                    </a:ext>
                  </a:extLst>
                </a:gridCol>
                <a:gridCol w="6705125">
                  <a:extLst>
                    <a:ext uri="{9D8B030D-6E8A-4147-A177-3AD203B41FA5}">
                      <a16:colId xmlns:a16="http://schemas.microsoft.com/office/drawing/2014/main" val="531506137"/>
                    </a:ext>
                  </a:extLst>
                </a:gridCol>
                <a:gridCol w="3833116">
                  <a:extLst>
                    <a:ext uri="{9D8B030D-6E8A-4147-A177-3AD203B41FA5}">
                      <a16:colId xmlns:a16="http://schemas.microsoft.com/office/drawing/2014/main" val="363186240"/>
                    </a:ext>
                  </a:extLst>
                </a:gridCol>
                <a:gridCol w="3448675">
                  <a:extLst>
                    <a:ext uri="{9D8B030D-6E8A-4147-A177-3AD203B41FA5}">
                      <a16:colId xmlns:a16="http://schemas.microsoft.com/office/drawing/2014/main" val="317862382"/>
                    </a:ext>
                  </a:extLst>
                </a:gridCol>
                <a:gridCol w="587970">
                  <a:extLst>
                    <a:ext uri="{9D8B030D-6E8A-4147-A177-3AD203B41FA5}">
                      <a16:colId xmlns:a16="http://schemas.microsoft.com/office/drawing/2014/main" val="405606005"/>
                    </a:ext>
                  </a:extLst>
                </a:gridCol>
              </a:tblGrid>
              <a:tr h="50751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독서 진행 화면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7855" marR="197855" marT="98927" marB="9892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 시간에 비례한 경험치가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현재 경험치가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2284684319"/>
                  </a:ext>
                </a:extLst>
              </a:tr>
              <a:tr h="5221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페이지 스캔</a:t>
                      </a:r>
                      <a:r>
                        <a:rPr lang="en-US" altLang="ko-KR" sz="1600" u="none" strike="noStrike">
                          <a:effectLst/>
                        </a:rPr>
                        <a:t>(GPT </a:t>
                      </a:r>
                      <a:r>
                        <a:rPr lang="ko-KR" altLang="en-US" sz="1600" u="none" strike="noStrike">
                          <a:effectLst/>
                        </a:rPr>
                        <a:t>질의</a:t>
                      </a:r>
                      <a:r>
                        <a:rPr lang="en-US" altLang="ko-KR" sz="1600" u="none" strike="noStrike">
                          <a:effectLst/>
                        </a:rPr>
                        <a:t>) </a:t>
                      </a:r>
                      <a:r>
                        <a:rPr lang="ko-KR" altLang="en-US" sz="1600" u="none" strike="noStrike">
                          <a:effectLst/>
                        </a:rPr>
                        <a:t>버튼이 출력되어야 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 진행 화면 우측 하단에 스캔 버튼이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2720875600"/>
                  </a:ext>
                </a:extLst>
              </a:tr>
              <a:tr h="5221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 화면에 마스코트 캐릭터가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 진행 화면 우측에 캐릭터가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328377559"/>
                  </a:ext>
                </a:extLst>
              </a:tr>
              <a:tr h="5221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경험치 환산에 따라 마스코트 캐릭터가 변경된다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우측의 캐릭터가 경험치에 따라 변화되어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2585008967"/>
                  </a:ext>
                </a:extLst>
              </a:tr>
              <a:tr h="5075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 종료 버튼이 존재하고 해당 버튼을 누르면 메인 화면으로 이동한다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 종료 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메인 화면으로 화면이 전환된다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1020260469"/>
                  </a:ext>
                </a:extLst>
              </a:tr>
              <a:tr h="52219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카메라 촬영 화면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7855" marR="197855" marT="98927" marB="9892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앱 사용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카메라</a:t>
                      </a:r>
                      <a:r>
                        <a:rPr lang="en-US" altLang="ko-KR" sz="1600" u="none" strike="noStrike">
                          <a:effectLst/>
                        </a:rPr>
                        <a:t>,</a:t>
                      </a:r>
                      <a:r>
                        <a:rPr lang="ko-KR" altLang="en-US" sz="1600" u="none" strike="noStrike">
                          <a:effectLst/>
                        </a:rPr>
                        <a:t>저장 관련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r>
                        <a:rPr lang="ko-KR" altLang="en-US" sz="1600" u="none" strike="noStrike">
                          <a:effectLst/>
                        </a:rPr>
                        <a:t>에 필요한 권한이 없을 경우에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권한 요청 화면이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권한 요청 화면이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963701353"/>
                  </a:ext>
                </a:extLst>
              </a:tr>
              <a:tr h="5221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디스플레이에 카메라 화면이 출력되어야 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카메라 정면 직선 범위 상이 화면에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2326451451"/>
                  </a:ext>
                </a:extLst>
              </a:tr>
              <a:tr h="5075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17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촬영 버튼을 누를 시 스캔이 시작된다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촬영 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촬영한 부분이 스캔된다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709270229"/>
                  </a:ext>
                </a:extLst>
              </a:tr>
              <a:tr h="52219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도서 </a:t>
                      </a:r>
                      <a:r>
                        <a:rPr lang="en-US" altLang="ko-KR" sz="1600" u="none" strike="noStrike">
                          <a:effectLst/>
                        </a:rPr>
                        <a:t>ISBN </a:t>
                      </a:r>
                      <a:r>
                        <a:rPr lang="ko-KR" altLang="en-US" sz="1600" u="none" strike="noStrike">
                          <a:effectLst/>
                        </a:rPr>
                        <a:t>코드 스캔 및 저장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7855" marR="197855" marT="98927" marB="9892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메인 화면의 도서 스캔 버튼을 누르면 카메라 촬영 화면으로 이동해야 한다</a:t>
                      </a:r>
                      <a:r>
                        <a:rPr lang="en-US" altLang="ko-KR" sz="1600" u="none" strike="noStrike">
                          <a:effectLst/>
                        </a:rPr>
                        <a:t>. 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스캔 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촬영 화면으로 전환된다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3503245450"/>
                  </a:ext>
                </a:extLst>
              </a:tr>
              <a:tr h="5221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촬영 버튼을 누르면 </a:t>
                      </a:r>
                      <a:r>
                        <a:rPr lang="en-US" altLang="ko-KR" sz="1600" u="none" strike="noStrike">
                          <a:effectLst/>
                        </a:rPr>
                        <a:t>ISBN </a:t>
                      </a:r>
                      <a:r>
                        <a:rPr lang="ko-KR" altLang="en-US" sz="1600" u="none" strike="noStrike">
                          <a:effectLst/>
                        </a:rPr>
                        <a:t>코드를 추출하여 자동으로 검색창에 </a:t>
                      </a:r>
                      <a:r>
                        <a:rPr lang="en-US" altLang="ko-KR" sz="1600" u="none" strike="noStrike">
                          <a:effectLst/>
                        </a:rPr>
                        <a:t>ISBN </a:t>
                      </a:r>
                      <a:r>
                        <a:rPr lang="ko-KR" altLang="en-US" sz="1600" u="none" strike="noStrike">
                          <a:effectLst/>
                        </a:rPr>
                        <a:t>코드가 입력된다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촬영 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ISBN </a:t>
                      </a:r>
                      <a:r>
                        <a:rPr lang="ko-KR" altLang="en-US" sz="1600" u="none" strike="noStrike">
                          <a:effectLst/>
                        </a:rPr>
                        <a:t>코드가 검색창에 입력된다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1378910114"/>
                  </a:ext>
                </a:extLst>
              </a:tr>
              <a:tr h="5221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검색된 도서가 올바를 경우 다음으로 버튼을 눌러 도서의 상세 정보를 가져온다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다음으로 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삽입 화면으로 전환된다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3889946654"/>
                  </a:ext>
                </a:extLst>
              </a:tr>
              <a:tr h="5075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도서의 상세정보를 확인 후 </a:t>
                      </a:r>
                      <a:r>
                        <a:rPr lang="en-US" altLang="ko-KR" sz="1600" u="none" strike="noStrike">
                          <a:effectLst/>
                        </a:rPr>
                        <a:t>Insert Data </a:t>
                      </a:r>
                      <a:r>
                        <a:rPr lang="ko-KR" altLang="en-US" sz="1600" u="none" strike="noStrike">
                          <a:effectLst/>
                        </a:rPr>
                        <a:t>버튼을 눌러 저장한다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Insert Data </a:t>
                      </a:r>
                      <a:r>
                        <a:rPr lang="ko-KR" altLang="en-US" sz="1600" u="none" strike="noStrike">
                          <a:effectLst/>
                        </a:rPr>
                        <a:t>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도서 상세정보 데이터가 삽입된다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3630830688"/>
                  </a:ext>
                </a:extLst>
              </a:tr>
              <a:tr h="52219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페이지 스캔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7855" marR="197855" marT="98927" marB="9892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 진행 화면의 페이지 스캔 버튼을 누르면 카메라 촬영 화면으로 이동해야 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스캔 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촬영 화면으로 전환된다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1534786323"/>
                  </a:ext>
                </a:extLst>
              </a:tr>
              <a:tr h="5221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촬영 버튼을 누르면 해당 페이지의 내용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글자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r>
                        <a:rPr lang="ko-KR" altLang="en-US" sz="1600" u="none" strike="noStrike">
                          <a:effectLst/>
                        </a:rPr>
                        <a:t>을 텍스트로 추출하여 화면에 출력한다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촬영 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현재 페이지에 있는 내용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텍스트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r>
                        <a:rPr lang="ko-KR" altLang="en-US" sz="1600" u="none" strike="noStrike">
                          <a:effectLst/>
                        </a:rPr>
                        <a:t>가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74035053"/>
                  </a:ext>
                </a:extLst>
              </a:tr>
              <a:tr h="88842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GPT </a:t>
                      </a:r>
                      <a:r>
                        <a:rPr lang="ko-KR" altLang="en-US" sz="1600" u="none" strike="noStrike">
                          <a:effectLst/>
                        </a:rPr>
                        <a:t>내용 질의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7855" marR="197855" marT="98927" marB="9892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19</a:t>
                      </a:r>
                      <a:r>
                        <a:rPr lang="ko-KR" altLang="en-US" sz="1600" u="none" strike="noStrike">
                          <a:effectLst/>
                        </a:rPr>
                        <a:t>번에서 출력된 텍스트의 특정 부분을 드래그하여 </a:t>
                      </a:r>
                      <a:r>
                        <a:rPr lang="en-US" altLang="ko-KR" sz="1600" u="none" strike="noStrike">
                          <a:effectLst/>
                        </a:rPr>
                        <a:t>copy</a:t>
                      </a:r>
                      <a:r>
                        <a:rPr lang="ko-KR" altLang="en-US" sz="1600" u="none" strike="noStrike">
                          <a:effectLst/>
                        </a:rPr>
                        <a:t>하였을 때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해당 텍스트의 내용이 클립보드에 들어가야 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텍스트의 일부분을 지정하여 복사한다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클립보드에 해당 텍스트가 저장된다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3794410313"/>
                  </a:ext>
                </a:extLst>
              </a:tr>
              <a:tr h="5075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클립보드의 내용이 변경되면 </a:t>
                      </a:r>
                      <a:r>
                        <a:rPr lang="en-US" altLang="ko-KR" sz="1600" u="none" strike="noStrike">
                          <a:effectLst/>
                        </a:rPr>
                        <a:t>GPT </a:t>
                      </a:r>
                      <a:r>
                        <a:rPr lang="ko-KR" altLang="en-US" sz="1600" u="none" strike="noStrike">
                          <a:effectLst/>
                        </a:rPr>
                        <a:t>질의를 하는 이벤트가 발생한다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GPT</a:t>
                      </a:r>
                      <a:r>
                        <a:rPr lang="ko-KR" altLang="en-US" sz="1600" u="none" strike="noStrike">
                          <a:effectLst/>
                        </a:rPr>
                        <a:t>에게 질문이 전달된다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3130405347"/>
                  </a:ext>
                </a:extLst>
              </a:tr>
              <a:tr h="5221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질의 내용에 대하여 </a:t>
                      </a:r>
                      <a:r>
                        <a:rPr lang="en-US" altLang="ko-KR" sz="1600" u="none" strike="noStrike">
                          <a:effectLst/>
                        </a:rPr>
                        <a:t>GPT</a:t>
                      </a:r>
                      <a:r>
                        <a:rPr lang="ko-KR" altLang="en-US" sz="1600" u="none" strike="noStrike">
                          <a:effectLst/>
                        </a:rPr>
                        <a:t>에게 답변을 가져와 출력하기 시작한다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GPT</a:t>
                      </a:r>
                      <a:r>
                        <a:rPr lang="ko-KR" altLang="en-US" sz="1600" u="none" strike="noStrike">
                          <a:effectLst/>
                        </a:rPr>
                        <a:t>에게 받아온 답변을 화면에 출력한다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3240623129"/>
                  </a:ext>
                </a:extLst>
              </a:tr>
              <a:tr h="5075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27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</a:t>
                      </a:r>
                      <a:r>
                        <a:rPr lang="ko-KR" altLang="en-US" sz="1600" u="none" strike="noStrike">
                          <a:effectLst/>
                        </a:rPr>
                        <a:t>가지 프롬프트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정의</a:t>
                      </a:r>
                      <a:r>
                        <a:rPr lang="en-US" altLang="ko-KR" sz="1600" u="none" strike="noStrike">
                          <a:effectLst/>
                        </a:rPr>
                        <a:t>,</a:t>
                      </a:r>
                      <a:r>
                        <a:rPr lang="ko-KR" altLang="en-US" sz="1600" u="none" strike="noStrike">
                          <a:effectLst/>
                        </a:rPr>
                        <a:t>번역</a:t>
                      </a:r>
                      <a:r>
                        <a:rPr lang="en-US" altLang="ko-KR" sz="1600" u="none" strike="noStrike">
                          <a:effectLst/>
                        </a:rPr>
                        <a:t>,</a:t>
                      </a:r>
                      <a:r>
                        <a:rPr lang="ko-KR" altLang="en-US" sz="1600" u="none" strike="noStrike">
                          <a:effectLst/>
                        </a:rPr>
                        <a:t>요약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r>
                        <a:rPr lang="ko-KR" altLang="en-US" sz="1600" u="none" strike="noStrike">
                          <a:effectLst/>
                        </a:rPr>
                        <a:t>를 통해 질의 내용을 바꿀 수 있다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원하는 라디오 버튼에 체크한다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체크된 버튼에 따른 답변이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1479392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222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discordapp.com/attachments/1095550076811759690/1251512244521402519/c02d845c8fef1ee1.png?ex=666ed91b&amp;is=666d879b&amp;hm=af5b024dc8d673df719b8597f672521b9ab7e4b07f5a40ed354227561a8a42f4&amp;=">
            <a:extLst>
              <a:ext uri="{FF2B5EF4-FFF2-40B4-BE49-F238E27FC236}">
                <a16:creationId xmlns:a16="http://schemas.microsoft.com/office/drawing/2014/main" id="{CF15BCF7-B2EC-4B33-BC7F-B951CE3AE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0"/>
            <a:ext cx="17591087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715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1095550076811759690/1251512246043938876/ec87a24731499358.png?ex=666ed91b&amp;is=666d879b&amp;hm=09a8e222334fdcf5479447fee48750f8149af336e8f8155ab803ad247afd60c2&amp;">
            <a:extLst>
              <a:ext uri="{FF2B5EF4-FFF2-40B4-BE49-F238E27FC236}">
                <a16:creationId xmlns:a16="http://schemas.microsoft.com/office/drawing/2014/main" id="{75178C22-684F-419E-A17C-06BFACABF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0"/>
            <a:ext cx="1756886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464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dn.discordapp.com/attachments/1095550076811759690/1251512245008076850/cfdfa071ced48511.png?ex=666ed91b&amp;is=666d879b&amp;hm=82ada48c8f10f8c44eda67efd7cadbbd135b02a3eaeab659b0bc29bf784cca25&amp;">
            <a:extLst>
              <a:ext uri="{FF2B5EF4-FFF2-40B4-BE49-F238E27FC236}">
                <a16:creationId xmlns:a16="http://schemas.microsoft.com/office/drawing/2014/main" id="{5599C0DF-9241-4918-A4D5-02C8FF1D6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0"/>
            <a:ext cx="17673637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711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discordapp.com/attachments/1095550076811759690/1251512245456732180/5fa23b098d0641c8.png?ex=666ed91b&amp;is=666d879b&amp;hm=fad7acf3f5ca26a4cf4f7d2a9b8e8b51312192c2f9f41f26b69ea6f1361328a8&amp;">
            <a:extLst>
              <a:ext uri="{FF2B5EF4-FFF2-40B4-BE49-F238E27FC236}">
                <a16:creationId xmlns:a16="http://schemas.microsoft.com/office/drawing/2014/main" id="{C26A03EA-3665-4126-9B07-5B87AFCB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0"/>
            <a:ext cx="176276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803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8C165C-3F66-B8CB-E192-C8376B351678}"/>
              </a:ext>
            </a:extLst>
          </p:cNvPr>
          <p:cNvSpPr txBox="1"/>
          <p:nvPr/>
        </p:nvSpPr>
        <p:spPr>
          <a:xfrm>
            <a:off x="685800" y="647700"/>
            <a:ext cx="1082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/>
              <a:t>캡스톤</a:t>
            </a:r>
            <a:r>
              <a:rPr lang="ko-KR" altLang="en-US" sz="4000" dirty="0"/>
              <a:t> 디자인을 끝마치며 느낀 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ED5ED-0BC4-3EC0-09C0-8EEF2530D11D}"/>
              </a:ext>
            </a:extLst>
          </p:cNvPr>
          <p:cNvSpPr txBox="1"/>
          <p:nvPr/>
        </p:nvSpPr>
        <p:spPr>
          <a:xfrm>
            <a:off x="685800" y="2247900"/>
            <a:ext cx="16535400" cy="775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0000"/>
                </a:solidFill>
                <a:effectLst/>
                <a:latin typeface="한양신명조"/>
              </a:rPr>
              <a:t>라즈베리 파이 키트와 카메라 모듈을 사용하여 </a:t>
            </a:r>
            <a:endParaRPr lang="en-US" altLang="ko-KR" sz="4000" dirty="0">
              <a:solidFill>
                <a:srgbClr val="000000"/>
              </a:solidFill>
              <a:effectLst/>
              <a:latin typeface="한양신명조"/>
            </a:endParaRPr>
          </a:p>
          <a:p>
            <a:r>
              <a:rPr lang="ko-KR" altLang="en-US" sz="4000" dirty="0">
                <a:solidFill>
                  <a:srgbClr val="000000"/>
                </a:solidFill>
                <a:effectLst/>
                <a:latin typeface="한양신명조"/>
              </a:rPr>
              <a:t>하나의 하드웨어</a:t>
            </a:r>
            <a:r>
              <a:rPr lang="en-US" altLang="ko-KR" sz="4000" dirty="0">
                <a:solidFill>
                  <a:srgbClr val="000000"/>
                </a:solidFill>
                <a:effectLst/>
                <a:latin typeface="한양신명조"/>
              </a:rPr>
              <a:t>+</a:t>
            </a:r>
            <a:r>
              <a:rPr lang="ko-KR" altLang="en-US" sz="4000" dirty="0">
                <a:solidFill>
                  <a:srgbClr val="000000"/>
                </a:solidFill>
                <a:effectLst/>
                <a:latin typeface="한양신명조"/>
              </a:rPr>
              <a:t>소프트웨어 시스템을 구현하려고 했지만 성능 상의 한계나 호환성 문제로 여러 기능들에 문제가 발생하였고 결국 단일 어플리케이션의 제작으로 실험을 마무리할 수 밖에 없었다</a:t>
            </a:r>
            <a:r>
              <a:rPr lang="en-US" altLang="ko-KR" sz="4000" dirty="0">
                <a:solidFill>
                  <a:srgbClr val="000000"/>
                </a:solidFill>
                <a:effectLst/>
                <a:latin typeface="한양신명조"/>
              </a:rPr>
              <a:t>.</a:t>
            </a:r>
          </a:p>
          <a:p>
            <a:r>
              <a:rPr lang="en-US" altLang="ko-KR" sz="400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</a:p>
          <a:p>
            <a:r>
              <a:rPr lang="ko-KR" altLang="en-US" sz="4000" dirty="0">
                <a:solidFill>
                  <a:srgbClr val="000000"/>
                </a:solidFill>
                <a:effectLst/>
                <a:latin typeface="한양신명조"/>
              </a:rPr>
              <a:t>그 외에도 모션 인식 기능이나 기존에 </a:t>
            </a:r>
            <a:r>
              <a:rPr lang="ko-KR" altLang="en-US" sz="4000" dirty="0" err="1">
                <a:solidFill>
                  <a:srgbClr val="000000"/>
                </a:solidFill>
                <a:effectLst/>
                <a:latin typeface="한양신명조"/>
              </a:rPr>
              <a:t>고안했었던</a:t>
            </a:r>
            <a:r>
              <a:rPr lang="ko-KR" altLang="en-US" sz="4000" dirty="0">
                <a:solidFill>
                  <a:srgbClr val="000000"/>
                </a:solidFill>
                <a:effectLst/>
                <a:latin typeface="한양신명조"/>
              </a:rPr>
              <a:t> 케이스에 대해서 손을 대보지 </a:t>
            </a:r>
            <a:r>
              <a:rPr lang="ko-KR" altLang="en-US" sz="4000" dirty="0" err="1">
                <a:solidFill>
                  <a:srgbClr val="000000"/>
                </a:solidFill>
                <a:effectLst/>
                <a:latin typeface="한양신명조"/>
              </a:rPr>
              <a:t>못한게</a:t>
            </a:r>
            <a:r>
              <a:rPr lang="ko-KR" altLang="en-US" sz="4000" dirty="0">
                <a:solidFill>
                  <a:srgbClr val="000000"/>
                </a:solidFill>
                <a:effectLst/>
                <a:latin typeface="한양신명조"/>
              </a:rPr>
              <a:t> 아쉬움으로 남았다</a:t>
            </a:r>
            <a:r>
              <a:rPr lang="en-US" altLang="ko-KR" sz="4000" dirty="0">
                <a:solidFill>
                  <a:srgbClr val="000000"/>
                </a:solidFill>
                <a:effectLst/>
                <a:latin typeface="한양신명조"/>
              </a:rPr>
              <a:t>. </a:t>
            </a:r>
            <a:r>
              <a:rPr lang="ko-KR" altLang="en-US" sz="4000" dirty="0">
                <a:solidFill>
                  <a:srgbClr val="000000"/>
                </a:solidFill>
                <a:effectLst/>
                <a:latin typeface="한양신명조"/>
              </a:rPr>
              <a:t>조원 모두가 프로젝트 경험이 </a:t>
            </a:r>
            <a:r>
              <a:rPr lang="ko-KR" altLang="en-US" sz="4000" dirty="0" err="1">
                <a:solidFill>
                  <a:srgbClr val="000000"/>
                </a:solidFill>
                <a:effectLst/>
                <a:latin typeface="한양신명조"/>
              </a:rPr>
              <a:t>전무했었고</a:t>
            </a:r>
            <a:r>
              <a:rPr lang="ko-KR" altLang="en-US" sz="4000" dirty="0">
                <a:solidFill>
                  <a:srgbClr val="000000"/>
                </a:solidFill>
                <a:effectLst/>
                <a:latin typeface="한양신명조"/>
              </a:rPr>
              <a:t> 시간 조율에 많은 어려움이 있어서 아쉬운 결과가 나왔던 것 같다</a:t>
            </a:r>
            <a:r>
              <a:rPr lang="en-US" altLang="ko-KR" sz="4000" dirty="0">
                <a:solidFill>
                  <a:srgbClr val="000000"/>
                </a:solidFill>
                <a:effectLst/>
                <a:latin typeface="한양신명조"/>
              </a:rPr>
              <a:t>.</a:t>
            </a:r>
          </a:p>
          <a:p>
            <a:r>
              <a:rPr lang="en-US" altLang="ko-KR" sz="400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</a:p>
          <a:p>
            <a:r>
              <a:rPr lang="ko-KR" altLang="en-US" sz="4000" dirty="0">
                <a:solidFill>
                  <a:srgbClr val="000000"/>
                </a:solidFill>
                <a:effectLst/>
                <a:latin typeface="한양신명조"/>
              </a:rPr>
              <a:t>성공하면 경력</a:t>
            </a:r>
            <a:r>
              <a:rPr lang="en-US" altLang="ko-KR" sz="4000" dirty="0">
                <a:solidFill>
                  <a:srgbClr val="000000"/>
                </a:solidFill>
                <a:effectLst/>
                <a:latin typeface="한양신명조"/>
              </a:rPr>
              <a:t>, </a:t>
            </a:r>
            <a:r>
              <a:rPr lang="ko-KR" altLang="en-US" sz="4000" dirty="0">
                <a:solidFill>
                  <a:srgbClr val="000000"/>
                </a:solidFill>
                <a:effectLst/>
                <a:latin typeface="한양신명조"/>
              </a:rPr>
              <a:t>실패하면 경험이라고 좋은 경험으로 삼아 다음부터는 보다 좋은 결과를 내고 싶다고 생각하고 있다</a:t>
            </a:r>
            <a:r>
              <a:rPr lang="en-US" altLang="ko-KR" sz="4000" dirty="0">
                <a:solidFill>
                  <a:srgbClr val="000000"/>
                </a:solidFill>
                <a:effectLst/>
                <a:latin typeface="한양신명조"/>
              </a:rPr>
              <a:t>.</a:t>
            </a:r>
            <a:endParaRPr lang="ko-KR" altLang="en-US" sz="4000" dirty="0">
              <a:effectLst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0084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320800"/>
            <a:ext cx="16713200" cy="341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57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4800"/>
            <a:ext cx="1574800" cy="871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26000"/>
          </a:blip>
          <a:stretch>
            <a:fillRect/>
          </a:stretch>
        </p:blipFill>
        <p:spPr>
          <a:xfrm>
            <a:off x="0" y="0"/>
            <a:ext cx="1574800" cy="157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62200" y="241300"/>
            <a:ext cx="10985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FFFFFF"/>
                </a:solidFill>
                <a:ea typeface="SpoqaHanSans-Regular"/>
              </a:rPr>
              <a:t>목차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800" y="5549900"/>
            <a:ext cx="723900" cy="723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33000"/>
          </a:blip>
          <a:stretch>
            <a:fillRect/>
          </a:stretch>
        </p:blipFill>
        <p:spPr>
          <a:xfrm>
            <a:off x="4330700" y="5549900"/>
            <a:ext cx="5448300" cy="723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699000" y="5702300"/>
            <a:ext cx="4394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300" b="0" i="0" u="none" strike="noStrike" spc="-100">
                <a:solidFill>
                  <a:srgbClr val="323232"/>
                </a:solidFill>
                <a:ea typeface="SpoqaHanSans-Regular"/>
              </a:rPr>
              <a:t>작품 소개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08400" y="56642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500" b="0" i="0" u="none" strike="noStrike" spc="-100">
                <a:solidFill>
                  <a:srgbClr val="FFFFFF"/>
                </a:solidFill>
                <a:latin typeface="SpoqaHanSans-Bold"/>
              </a:rPr>
              <a:t>01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8600" y="5549900"/>
            <a:ext cx="723900" cy="723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69000"/>
          </a:blip>
          <a:stretch>
            <a:fillRect/>
          </a:stretch>
        </p:blipFill>
        <p:spPr>
          <a:xfrm>
            <a:off x="11112500" y="5549900"/>
            <a:ext cx="5448300" cy="723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480800" y="5702300"/>
            <a:ext cx="4521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300" b="0" i="0" u="none" strike="noStrike" spc="-100">
                <a:solidFill>
                  <a:srgbClr val="323232"/>
                </a:solidFill>
                <a:ea typeface="SpoqaHanSans-Regular"/>
              </a:rPr>
              <a:t>작품 기능 및 구현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90200" y="5664200"/>
            <a:ext cx="520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500" b="0" i="0" u="none" strike="noStrike" spc="-100">
                <a:solidFill>
                  <a:srgbClr val="FFFFFF"/>
                </a:solidFill>
                <a:latin typeface="SpoqaHanSans-Bold"/>
              </a:rPr>
              <a:t>02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800" y="6642100"/>
            <a:ext cx="723900" cy="723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alphaModFix amt="69000"/>
          </a:blip>
          <a:stretch>
            <a:fillRect/>
          </a:stretch>
        </p:blipFill>
        <p:spPr>
          <a:xfrm>
            <a:off x="4330700" y="6642100"/>
            <a:ext cx="5448300" cy="723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699000" y="6781800"/>
            <a:ext cx="4394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300" b="0" i="0" u="none" strike="noStrike" spc="-100">
                <a:solidFill>
                  <a:srgbClr val="323232"/>
                </a:solidFill>
                <a:ea typeface="SpoqaHanSans-Regular"/>
              </a:rPr>
              <a:t>작품 특징 및 기대효과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08400" y="6756400"/>
            <a:ext cx="520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500" b="0" i="0" u="none" strike="noStrike" spc="-100">
                <a:solidFill>
                  <a:srgbClr val="FFFFFF"/>
                </a:solidFill>
                <a:latin typeface="SpoqaHanSans-Bold"/>
              </a:rPr>
              <a:t>03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00" y="317500"/>
            <a:ext cx="9017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57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74800" cy="157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4800"/>
            <a:ext cx="1574800" cy="871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2159000"/>
            <a:ext cx="5346700" cy="7543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0700" y="2171700"/>
            <a:ext cx="2514600" cy="231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0700" y="4787900"/>
            <a:ext cx="2514600" cy="2311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0700" y="7391400"/>
            <a:ext cx="2514600" cy="2311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362200" y="6184900"/>
            <a:ext cx="59944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241300"/>
            <a:ext cx="13563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323232"/>
                </a:solidFill>
                <a:ea typeface="SpoqaHanSans-Regular"/>
              </a:rPr>
              <a:t>작품 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3771900"/>
            <a:ext cx="5994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사용자가 독서 중에 생길 수 있는 궁금증을 편리하게 해결할 수 있는 독서 보조 시스템을 구현하고자 하였습니다. </a:t>
            </a:r>
          </a:p>
          <a:p>
            <a:pPr lvl="0" algn="l">
              <a:lnSpc>
                <a:spcPct val="17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latin typeface="SpoqaHanSans-Light"/>
              </a:rPr>
              <a:t>ChatGPT와 OCR 기능을 통해 읽고 있는 도서의 정보를 즉각적으로 피드백 받을 수 있습니다.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62200" y="2603500"/>
            <a:ext cx="57912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800" b="0" i="0" u="none" strike="noStrike" spc="-100">
                <a:solidFill>
                  <a:srgbClr val="5A847F"/>
                </a:solidFill>
                <a:latin typeface="SpoqaHanSans-Bold"/>
              </a:rPr>
              <a:t>OCR과 AI를 사용한 독서 보조 시스템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62200" y="9309100"/>
            <a:ext cx="3568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</a:pPr>
            <a:r>
              <a:rPr lang="en-US" sz="1200" b="0" i="0" u="none" strike="noStrike">
                <a:solidFill>
                  <a:srgbClr val="323232">
                    <a:alpha val="60000"/>
                  </a:srgbClr>
                </a:solidFill>
                <a:latin typeface="SpoqaHanSans-Regular"/>
              </a:rPr>
              <a:t>*페이지 내 사진은 샘플이미지 입니다.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>
            <a:off x="2362200" y="6832600"/>
            <a:ext cx="1803400" cy="1803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65400" y="7594600"/>
            <a:ext cx="1397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800" b="0" i="0" u="none" strike="noStrike" spc="-100">
                <a:solidFill>
                  <a:srgbClr val="323232"/>
                </a:solidFill>
                <a:latin typeface="SpoqaHanSans-Bold"/>
              </a:rPr>
              <a:t>OCR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4457700" y="6832600"/>
            <a:ext cx="1803400" cy="1803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660900" y="7594600"/>
            <a:ext cx="1397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latin typeface="SpoqaHanSans-Bold"/>
              </a:rPr>
              <a:t>GPT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>
            <a:off x="6553200" y="6832600"/>
            <a:ext cx="1803400" cy="1803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756400" y="7594600"/>
            <a:ext cx="1397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Bold"/>
              </a:rPr>
              <a:t>독서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8600" y="254000"/>
            <a:ext cx="1117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FFFFFF"/>
                </a:solidFill>
                <a:latin typeface="SpoqaHanSans-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 rot="-5400000">
            <a:off x="-3124200" y="5003800"/>
            <a:ext cx="7810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000"/>
              </a:lnSpc>
            </a:pPr>
            <a:r>
              <a:rPr lang="en-US" sz="1600" b="0" i="0" u="none" strike="noStrike" spc="1000">
                <a:solidFill>
                  <a:srgbClr val="787878">
                    <a:alpha val="45098"/>
                  </a:srgbClr>
                </a:solidFill>
                <a:latin typeface="SpoqaHanSans-Bold"/>
              </a:rPr>
              <a:t>BUSINESS PRESENTATION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57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74800" cy="157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4800"/>
            <a:ext cx="1574800" cy="871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62200" y="241300"/>
            <a:ext cx="15176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323232"/>
                </a:solidFill>
                <a:ea typeface="SpoqaHanSans-Regular"/>
              </a:rPr>
              <a:t>작품 기능 및 구현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1000" y="215900"/>
            <a:ext cx="825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FFFFFF"/>
                </a:solidFill>
                <a:latin typeface="SpoqaHanSans-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2362200" y="2641600"/>
            <a:ext cx="4432300" cy="687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2362200" y="7315200"/>
            <a:ext cx="44323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2362200" y="2641600"/>
            <a:ext cx="4432300" cy="787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00" y="3441700"/>
            <a:ext cx="4432300" cy="2832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895600" y="2832100"/>
            <a:ext cx="3378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200" b="0" i="0" u="none" strike="noStrike" spc="-100">
                <a:solidFill>
                  <a:srgbClr val="FFFFFF"/>
                </a:solidFill>
                <a:ea typeface="SpoqaHanSans-Regular"/>
              </a:rPr>
              <a:t>도서 정보 검색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43200" y="6565900"/>
            <a:ext cx="3670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latin typeface="SpoqaHanSans-Bold"/>
              </a:rPr>
              <a:t>ISBN 코드 추출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16200" y="7861300"/>
            <a:ext cx="39370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카메라를 사용해 ISBN 코드가 기재된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도서 뒷면을 촬영하면 ISBN이 적힌 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부분만을 텍스트로 추출해옵니다.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7734300" y="2641600"/>
            <a:ext cx="4432300" cy="6870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7734300" y="7315200"/>
            <a:ext cx="44323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300" y="2641600"/>
            <a:ext cx="4432300" cy="78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3441700"/>
            <a:ext cx="4432300" cy="2832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255000" y="2832100"/>
            <a:ext cx="3378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200" b="0" i="0" u="none" strike="noStrike" spc="-100">
                <a:solidFill>
                  <a:srgbClr val="FFFFFF"/>
                </a:solidFill>
                <a:ea typeface="SpoqaHanSans-Regular"/>
              </a:rPr>
              <a:t>도서 정보 가져오기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15300" y="6565900"/>
            <a:ext cx="3670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ea typeface="SpoqaHanSans-Bold"/>
              </a:rPr>
              <a:t>알라딘 API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88300" y="8039100"/>
            <a:ext cx="3937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추출한 ISBN코드를 통해 알라딘 서버에서,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원하는 정보만을 가져올 수 있습니다.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3106400" y="2641600"/>
            <a:ext cx="4432300" cy="6870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3106400" y="7315200"/>
            <a:ext cx="44323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13106400" y="2641600"/>
            <a:ext cx="4432300" cy="787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06400" y="3441700"/>
            <a:ext cx="4432300" cy="2832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3627100" y="2832100"/>
            <a:ext cx="3378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200" b="0" i="0" u="none" strike="noStrike" spc="-100">
                <a:solidFill>
                  <a:srgbClr val="FFFFFF"/>
                </a:solidFill>
                <a:ea typeface="SpoqaHanSans-Regular"/>
              </a:rPr>
              <a:t>도서 정보 저장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487400" y="6565900"/>
            <a:ext cx="3670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latin typeface="SpoqaHanSans-Bold"/>
              </a:rPr>
              <a:t>ROOM DB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258800" y="7670800"/>
            <a:ext cx="41148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알라딘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서버에서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가져온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도서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정보는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 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ROOM을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통해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기기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내부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DB에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저장되어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,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사용자가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읽고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있는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도서들을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확인할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수 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있습니다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57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74800" cy="157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4800"/>
            <a:ext cx="1574800" cy="871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62200" y="241300"/>
            <a:ext cx="15176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323232"/>
                </a:solidFill>
                <a:ea typeface="SpoqaHanSans-Regular"/>
              </a:rPr>
              <a:t>작품 기능 및 구현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8600" y="254000"/>
            <a:ext cx="1117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FFFFFF"/>
                </a:solidFill>
                <a:latin typeface="SpoqaHanSans-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2362200" y="2641600"/>
            <a:ext cx="4432300" cy="687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2362200" y="7315200"/>
            <a:ext cx="44323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2362200" y="2641600"/>
            <a:ext cx="4432300" cy="787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00" y="3441700"/>
            <a:ext cx="4432300" cy="2832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895600" y="2832100"/>
            <a:ext cx="3378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200" b="0" i="0" u="none" strike="noStrike" spc="-100">
                <a:solidFill>
                  <a:srgbClr val="FFFFFF"/>
                </a:solidFill>
                <a:ea typeface="SpoqaHanSans-Regular"/>
              </a:rPr>
              <a:t>페이지 스캔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43200" y="6565900"/>
            <a:ext cx="3670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latin typeface="SpoqaHanSans-Bold"/>
              </a:rPr>
              <a:t>OCR 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16200" y="7861300"/>
            <a:ext cx="39370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구글 MLKit Library를 사용하여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사용자가 읽고 있는 페이지 내용을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기기에 텍스트로 가져올 수 있습니다.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7734300" y="2641600"/>
            <a:ext cx="4432300" cy="6870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7734300" y="7315200"/>
            <a:ext cx="44323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300" y="2641600"/>
            <a:ext cx="4432300" cy="78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3441700"/>
            <a:ext cx="4432300" cy="2832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255000" y="2832100"/>
            <a:ext cx="3378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200" b="0" i="0" u="none" strike="noStrike" spc="-100">
                <a:solidFill>
                  <a:srgbClr val="FFFFFF"/>
                </a:solidFill>
                <a:latin typeface="SpoqaHanSans-Regular"/>
              </a:rPr>
              <a:t>AI 질의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15300" y="6565900"/>
            <a:ext cx="3670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latin typeface="SpoqaHanSans-Bold"/>
              </a:rPr>
              <a:t>ChatGPT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86700" y="7670800"/>
            <a:ext cx="42799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가져온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텍스트에서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질의하고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싶은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내용을</a:t>
            </a:r>
            <a:endParaRPr lang="en-US" sz="1800" b="0" i="0" u="none" strike="noStrike" dirty="0">
              <a:solidFill>
                <a:srgbClr val="323232"/>
              </a:solidFill>
              <a:ea typeface="SpoqaHanSans-Light"/>
            </a:endParaRP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복사하기만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하면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선택된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프롬프트</a:t>
            </a:r>
            <a:endParaRPr lang="en-US" sz="1800" b="0" i="0" u="none" strike="noStrike" dirty="0">
              <a:solidFill>
                <a:srgbClr val="323232"/>
              </a:solidFill>
              <a:ea typeface="SpoqaHanSans-Light"/>
            </a:endParaRP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(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정의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,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요약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,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번역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)에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따라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자동으로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답변이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 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표시됩니다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.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
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3106400" y="2641600"/>
            <a:ext cx="4432300" cy="6870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3106400" y="7315200"/>
            <a:ext cx="44323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13106400" y="2641600"/>
            <a:ext cx="4432300" cy="787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06400" y="3441700"/>
            <a:ext cx="4432300" cy="2832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3627100" y="2832100"/>
            <a:ext cx="3378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200" b="0" i="0" u="none" strike="noStrike" spc="-100">
                <a:solidFill>
                  <a:srgbClr val="FFFFFF"/>
                </a:solidFill>
                <a:ea typeface="SpoqaHanSans-Regular"/>
              </a:rPr>
              <a:t>성취감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487400" y="6565900"/>
            <a:ext cx="3670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ea typeface="SpoqaHanSans-Bold"/>
              </a:rPr>
              <a:t>성장하는 마스코트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182600" y="7493000"/>
            <a:ext cx="42672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사용자의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독서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시간을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기록하여</a:t>
            </a:r>
            <a:endParaRPr lang="en-US" sz="1800" b="0" i="0" u="none" strike="noStrike" dirty="0">
              <a:solidFill>
                <a:srgbClr val="323232"/>
              </a:solidFill>
              <a:ea typeface="SpoqaHanSans-Light"/>
            </a:endParaRP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일정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시간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이상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독서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진행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화면에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머무르면</a:t>
            </a:r>
            <a:endParaRPr lang="en-US" sz="1800" b="0" i="0" u="none" strike="noStrike" dirty="0">
              <a:solidFill>
                <a:srgbClr val="323232"/>
              </a:solidFill>
              <a:ea typeface="SpoqaHanSans-Light"/>
            </a:endParaRP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레벨이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오르고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,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그에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따라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표시되는</a:t>
            </a:r>
            <a:endParaRPr lang="en-US" sz="1800" b="0" i="0" u="none" strike="noStrike" dirty="0">
              <a:solidFill>
                <a:srgbClr val="323232"/>
              </a:solidFill>
              <a:ea typeface="SpoqaHanSans-Light"/>
            </a:endParaRP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마스코트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이미지가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변경되어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 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성취감을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느낄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수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있습니다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166100" y="9664700"/>
            <a:ext cx="3568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en-US" sz="1200" b="0" i="0" u="none" strike="noStrike">
                <a:solidFill>
                  <a:srgbClr val="323232">
                    <a:alpha val="60000"/>
                  </a:srgbClr>
                </a:solidFill>
                <a:latin typeface="SpoqaHanSans-Regular"/>
              </a:rPr>
              <a:t>*페이지 내 사진은 샘플이미지 입니다.</a:t>
            </a:r>
          </a:p>
        </p:txBody>
      </p:sp>
      <p:sp>
        <p:nvSpPr>
          <p:cNvPr id="29" name="TextBox 29"/>
          <p:cNvSpPr txBox="1"/>
          <p:nvPr/>
        </p:nvSpPr>
        <p:spPr>
          <a:xfrm rot="-5400000">
            <a:off x="-3124200" y="5003800"/>
            <a:ext cx="7810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000"/>
              </a:lnSpc>
            </a:pPr>
            <a:r>
              <a:rPr lang="en-US" sz="1600" b="0" i="0" u="none" strike="noStrike" spc="1000">
                <a:solidFill>
                  <a:srgbClr val="787878">
                    <a:alpha val="45098"/>
                  </a:srgbClr>
                </a:solidFill>
                <a:latin typeface="SpoqaHanSans-Bold"/>
              </a:rPr>
              <a:t>BUSINESS PRESENTATION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57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74800" cy="157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4800"/>
            <a:ext cx="1574800" cy="871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2362200" y="2552700"/>
            <a:ext cx="7378700" cy="330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8000"/>
          </a:blip>
          <a:stretch>
            <a:fillRect/>
          </a:stretch>
        </p:blipFill>
        <p:spPr>
          <a:xfrm>
            <a:off x="10147300" y="2552700"/>
            <a:ext cx="7378700" cy="330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28000"/>
          </a:blip>
          <a:stretch>
            <a:fillRect/>
          </a:stretch>
        </p:blipFill>
        <p:spPr>
          <a:xfrm>
            <a:off x="2362200" y="6235700"/>
            <a:ext cx="7378700" cy="330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10147300" y="6235700"/>
            <a:ext cx="7378700" cy="330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600" y="4953000"/>
            <a:ext cx="2197100" cy="2197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241300"/>
            <a:ext cx="14503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5500" b="0" i="0" u="none" strike="noStrike" spc="-100" dirty="0" err="1">
                <a:solidFill>
                  <a:srgbClr val="323232"/>
                </a:solidFill>
                <a:ea typeface="SpoqaHanSans-Regular"/>
              </a:rPr>
              <a:t>작품</a:t>
            </a:r>
            <a:r>
              <a:rPr lang="en-US" sz="5500" b="0" i="0" u="none" strike="noStrike" spc="-100" dirty="0">
                <a:solidFill>
                  <a:srgbClr val="323232"/>
                </a:solidFill>
                <a:ea typeface="SpoqaHanSans-Regular"/>
              </a:rPr>
              <a:t> </a:t>
            </a:r>
            <a:r>
              <a:rPr lang="en-US" sz="5500" b="0" i="0" u="none" strike="noStrike" spc="-100" dirty="0" err="1">
                <a:solidFill>
                  <a:srgbClr val="323232"/>
                </a:solidFill>
                <a:ea typeface="SpoqaHanSans-Regular"/>
              </a:rPr>
              <a:t>특징</a:t>
            </a:r>
            <a:r>
              <a:rPr lang="en-US" sz="5500" b="0" i="0" u="none" strike="noStrike" spc="-100" dirty="0">
                <a:solidFill>
                  <a:srgbClr val="323232"/>
                </a:solidFill>
                <a:ea typeface="SpoqaHanSans-Regular"/>
              </a:rPr>
              <a:t> 및 </a:t>
            </a:r>
            <a:r>
              <a:rPr lang="en-US" sz="5500" b="0" i="0" u="none" strike="noStrike" spc="-100" dirty="0" err="1">
                <a:solidFill>
                  <a:srgbClr val="323232"/>
                </a:solidFill>
                <a:ea typeface="SpoqaHanSans-Regular"/>
              </a:rPr>
              <a:t>기대</a:t>
            </a:r>
            <a:r>
              <a:rPr lang="en-US" sz="5500" b="0" i="0" u="none" strike="noStrike" spc="-100" dirty="0">
                <a:solidFill>
                  <a:srgbClr val="323232"/>
                </a:solidFill>
                <a:ea typeface="SpoqaHanSans-Regular"/>
              </a:rPr>
              <a:t> </a:t>
            </a:r>
            <a:r>
              <a:rPr lang="en-US" sz="5500" b="0" i="0" u="none" strike="noStrike" spc="-100" dirty="0" err="1">
                <a:solidFill>
                  <a:srgbClr val="323232"/>
                </a:solidFill>
                <a:ea typeface="SpoqaHanSans-Regular"/>
              </a:rPr>
              <a:t>효과</a:t>
            </a:r>
            <a:endParaRPr lang="en-US" sz="5500" b="0" i="0" u="none" strike="noStrike" spc="-100" dirty="0">
              <a:solidFill>
                <a:srgbClr val="323232"/>
              </a:solidFill>
              <a:ea typeface="SpoqaHanSans-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81000" y="215900"/>
            <a:ext cx="825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FFFFFF"/>
                </a:solidFill>
                <a:latin typeface="SpoqaHanSans-Bold"/>
              </a:rPr>
              <a:t>03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800" y="5143500"/>
            <a:ext cx="1803400" cy="1803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296400" y="5740400"/>
            <a:ext cx="13589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3400" b="0" i="0" u="none" strike="noStrike" spc="-100">
                <a:solidFill>
                  <a:srgbClr val="FFFFFF"/>
                </a:solidFill>
                <a:latin typeface="SpoqaHanSans-Bold"/>
              </a:rPr>
              <a:t>ICOM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00" y="2552700"/>
            <a:ext cx="1346200" cy="3302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489200" y="2552700"/>
            <a:ext cx="11049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7000" b="0" i="0" u="none" strike="noStrike" spc="-200">
                <a:solidFill>
                  <a:srgbClr val="5A847F">
                    <a:alpha val="65098"/>
                  </a:srgbClr>
                </a:solidFill>
                <a:latin typeface="SpoqaHanSans-Bold"/>
              </a:rPr>
              <a:t>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62200" y="3746500"/>
            <a:ext cx="1346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787878"/>
                </a:solidFill>
                <a:latin typeface="SpoqaHanSans-Light"/>
              </a:rPr>
              <a:t>IMMEDIATE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2200" y="6235700"/>
            <a:ext cx="1346200" cy="3302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489200" y="6235700"/>
            <a:ext cx="1104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7000" b="0" i="0" u="none" strike="noStrike" spc="-300">
                <a:solidFill>
                  <a:srgbClr val="5A847F">
                    <a:alpha val="65098"/>
                  </a:srgbClr>
                </a:solidFill>
                <a:latin typeface="SpoqaHanSans-Bold"/>
              </a:rPr>
              <a:t>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62200" y="7429500"/>
            <a:ext cx="1346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400" b="0" i="0" u="none" strike="noStrike" spc="-100">
                <a:solidFill>
                  <a:srgbClr val="787878"/>
                </a:solidFill>
                <a:latin typeface="SpoqaHanSans-Light"/>
              </a:rPr>
              <a:t>ORIGINAL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92500" y="2552700"/>
            <a:ext cx="1346200" cy="3302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6306800" y="2552700"/>
            <a:ext cx="11049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7000" b="0" i="0" u="none" strike="noStrike" spc="-300">
                <a:solidFill>
                  <a:srgbClr val="5A847F">
                    <a:alpha val="65098"/>
                  </a:srgbClr>
                </a:solidFill>
                <a:latin typeface="SpoqaHanSans-Bold"/>
              </a:rPr>
              <a:t>C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192500" y="3746500"/>
            <a:ext cx="1346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 spc="-100">
                <a:solidFill>
                  <a:srgbClr val="787878"/>
                </a:solidFill>
                <a:latin typeface="SpoqaHanSans-Light"/>
              </a:rPr>
              <a:t>CONCENTRATE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2500" y="6235700"/>
            <a:ext cx="1346200" cy="3302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6306800" y="6261100"/>
            <a:ext cx="11049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7000" b="0" i="0" u="none" strike="noStrike" spc="-300">
                <a:solidFill>
                  <a:srgbClr val="5A847F">
                    <a:alpha val="65098"/>
                  </a:srgbClr>
                </a:solidFill>
                <a:latin typeface="SpoqaHanSans-Bold"/>
              </a:rPr>
              <a:t>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192500" y="7416800"/>
            <a:ext cx="1346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 spc="-100">
                <a:solidFill>
                  <a:srgbClr val="787878"/>
                </a:solidFill>
                <a:latin typeface="SpoqaHanSans-Light"/>
              </a:rPr>
              <a:t>MANAGE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089400" y="3517900"/>
            <a:ext cx="52070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0000"/>
              </a:lnSpc>
            </a:pPr>
            <a:r>
              <a:rPr lang="en-US" sz="1800" b="0" i="0" u="none" strike="noStrike" spc="-100">
                <a:solidFill>
                  <a:srgbClr val="323232"/>
                </a:solidFill>
                <a:ea typeface="SpoqaHanSans-Light"/>
              </a:rPr>
              <a:t>페이지 스캔 기능과 AI 질의 응답을 클립보드 이벤트로 발생하게 함으로써 이용자가 독서 도중에 생기는 의문들에 대한 답을 빠르게 찾을 수 있도록 도울 수 있습니다.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070350" y="2721864"/>
            <a:ext cx="4813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400" b="0" i="0" u="none" strike="noStrike" spc="-100" dirty="0" err="1">
                <a:solidFill>
                  <a:srgbClr val="323232"/>
                </a:solidFill>
                <a:ea typeface="SpoqaHanSans-Bold"/>
              </a:rPr>
              <a:t>즉각적인</a:t>
            </a:r>
            <a:r>
              <a:rPr lang="en-US" sz="2400" b="0" i="0" u="none" strike="noStrike" spc="-100" dirty="0">
                <a:solidFill>
                  <a:srgbClr val="323232"/>
                </a:solidFill>
                <a:ea typeface="SpoqaHanSans-Bold"/>
              </a:rPr>
              <a:t> </a:t>
            </a:r>
            <a:r>
              <a:rPr lang="en-US" sz="2400" b="0" i="0" u="none" strike="noStrike" spc="-100" dirty="0" err="1">
                <a:solidFill>
                  <a:srgbClr val="323232"/>
                </a:solidFill>
                <a:ea typeface="SpoqaHanSans-Bold"/>
              </a:rPr>
              <a:t>궁금증</a:t>
            </a:r>
            <a:r>
              <a:rPr lang="en-US" sz="2400" b="0" i="0" u="none" strike="noStrike" spc="-100" dirty="0">
                <a:solidFill>
                  <a:srgbClr val="323232"/>
                </a:solidFill>
                <a:ea typeface="SpoqaHanSans-Bold"/>
              </a:rPr>
              <a:t> </a:t>
            </a:r>
            <a:r>
              <a:rPr lang="en-US" sz="2400" b="0" i="0" u="none" strike="noStrike" spc="-100" dirty="0" err="1">
                <a:solidFill>
                  <a:srgbClr val="323232"/>
                </a:solidFill>
                <a:ea typeface="SpoqaHanSans-Bold"/>
              </a:rPr>
              <a:t>해결</a:t>
            </a:r>
            <a:endParaRPr lang="en-US" sz="2400" b="0" i="0" u="none" strike="noStrike" spc="-100" dirty="0">
              <a:solidFill>
                <a:srgbClr val="323232"/>
              </a:solidFill>
              <a:ea typeface="SpoqaHanSans-Bold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9400" y="4953000"/>
            <a:ext cx="1358900" cy="469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4419600" y="5016500"/>
            <a:ext cx="685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#GPT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9900" y="4953000"/>
            <a:ext cx="1358900" cy="4699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5715000" y="5016500"/>
            <a:ext cx="102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#OCR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3100" y="4953000"/>
            <a:ext cx="1358900" cy="4699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7188200" y="5016500"/>
            <a:ext cx="102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#질의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102100" y="7239000"/>
            <a:ext cx="54229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0000"/>
              </a:lnSpc>
            </a:pP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번역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기능을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사용해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페이지에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있는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모르는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영단어만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번역하거나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, 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영어로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이루어진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원서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또한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통째로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번역이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가능합니다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.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한국어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단어를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영어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단어로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번역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또한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가능합니다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102100" y="6629400"/>
            <a:ext cx="4813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ea typeface="SpoqaHanSans-Bold"/>
              </a:rPr>
              <a:t>영어 원서도 자유롭게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2100" y="8661400"/>
            <a:ext cx="1358900" cy="469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4432300" y="8724900"/>
            <a:ext cx="685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#번역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62600" y="8661400"/>
            <a:ext cx="1358900" cy="4699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5727700" y="8737600"/>
            <a:ext cx="102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#영어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363200" y="3340100"/>
            <a:ext cx="5448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60000"/>
              </a:lnSpc>
            </a:pP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앱이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켜져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있는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시간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동안만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레벨이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오르고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,</a:t>
            </a:r>
          </a:p>
          <a:p>
            <a:pPr lvl="0" algn="r">
              <a:lnSpc>
                <a:spcPct val="160000"/>
              </a:lnSpc>
            </a:pP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레벨이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오를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수록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새로운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마스코트를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수집할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수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있으며</a:t>
            </a:r>
            <a:endParaRPr lang="en-US" sz="1800" b="0" i="0" u="none" strike="noStrike" spc="-100" dirty="0">
              <a:solidFill>
                <a:srgbClr val="323232"/>
              </a:solidFill>
              <a:ea typeface="SpoqaHanSans-Light"/>
            </a:endParaRPr>
          </a:p>
          <a:p>
            <a:pPr lvl="0" algn="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다른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기기나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앱을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켜지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않고도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도서에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대한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정보를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GPT를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통해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검색할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수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있어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독서에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집중할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수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있습니다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150600" y="2705100"/>
            <a:ext cx="4648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0000"/>
              </a:lnSpc>
            </a:pPr>
            <a:r>
              <a:rPr lang="en-US" sz="2400" b="0" i="0" u="none" strike="noStrike" spc="-100" dirty="0" err="1">
                <a:solidFill>
                  <a:srgbClr val="323232"/>
                </a:solidFill>
                <a:ea typeface="SpoqaHanSans-Bold"/>
              </a:rPr>
              <a:t>독서에</a:t>
            </a:r>
            <a:r>
              <a:rPr lang="en-US" sz="2400" b="0" i="0" u="none" strike="noStrike" spc="-100" dirty="0">
                <a:solidFill>
                  <a:srgbClr val="323232"/>
                </a:solidFill>
                <a:ea typeface="SpoqaHanSans-Bold"/>
              </a:rPr>
              <a:t> </a:t>
            </a:r>
            <a:r>
              <a:rPr lang="en-US" sz="2400" b="0" i="0" u="none" strike="noStrike" spc="-100" dirty="0" err="1">
                <a:solidFill>
                  <a:srgbClr val="323232"/>
                </a:solidFill>
                <a:ea typeface="SpoqaHanSans-Bold"/>
              </a:rPr>
              <a:t>집중</a:t>
            </a:r>
            <a:endParaRPr lang="en-US" sz="2400" b="0" i="0" u="none" strike="noStrike" spc="-100" dirty="0">
              <a:solidFill>
                <a:srgbClr val="323232"/>
              </a:solidFill>
              <a:ea typeface="SpoqaHanSans-Bold"/>
            </a:endParaRP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18900" y="4953000"/>
            <a:ext cx="1358900" cy="4699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1671300" y="5003800"/>
            <a:ext cx="102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#독서시간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79400" y="4953000"/>
            <a:ext cx="1358900" cy="4699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3144500" y="5016500"/>
            <a:ext cx="102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#마스코트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52600" y="4953000"/>
            <a:ext cx="1358900" cy="4699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14605000" y="5016500"/>
            <a:ext cx="102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#집중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363200" y="7264400"/>
            <a:ext cx="54483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60000"/>
              </a:lnSpc>
            </a:pP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사용자가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정보를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입력한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도서는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리스트에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저장되어</a:t>
            </a:r>
            <a:endParaRPr lang="en-US" sz="1800" b="0" i="0" u="none" strike="noStrike" spc="-100" dirty="0">
              <a:solidFill>
                <a:srgbClr val="323232"/>
              </a:solidFill>
              <a:ea typeface="SpoqaHanSans-Light"/>
            </a:endParaRPr>
          </a:p>
          <a:p>
            <a:pPr lvl="0" algn="r">
              <a:lnSpc>
                <a:spcPct val="160000"/>
              </a:lnSpc>
            </a:pP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이후에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확인이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가능하고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다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읽은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책은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삭제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처리하여</a:t>
            </a:r>
            <a:endParaRPr lang="en-US" sz="1800" b="0" i="0" u="none" strike="noStrike" spc="-100" dirty="0">
              <a:solidFill>
                <a:srgbClr val="323232"/>
              </a:solidFill>
              <a:ea typeface="SpoqaHanSans-Light"/>
            </a:endParaRPr>
          </a:p>
          <a:p>
            <a:pPr lvl="0" algn="r">
              <a:lnSpc>
                <a:spcPct val="160000"/>
              </a:lnSpc>
            </a:pP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독서중인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책만을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관리하는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용도로도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 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사용할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수 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있습니다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163300" y="6629400"/>
            <a:ext cx="4648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ea typeface="SpoqaHanSans-Bold"/>
              </a:rPr>
              <a:t>읽은 책 관리</a:t>
            </a:r>
          </a:p>
        </p:txBody>
      </p:sp>
      <p:pic>
        <p:nvPicPr>
          <p:cNvPr id="50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18900" y="8661400"/>
            <a:ext cx="1358900" cy="46990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11836400" y="8724900"/>
            <a:ext cx="685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#DB</a:t>
            </a:r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79400" y="8661400"/>
            <a:ext cx="1358900" cy="4699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13182600" y="8648700"/>
            <a:ext cx="889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400" b="0" i="0" u="none" strike="noStrike">
                <a:solidFill>
                  <a:srgbClr val="5A847F"/>
                </a:solidFill>
                <a:latin typeface="SpoqaHanSans-Bold"/>
              </a:rPr>
              <a:t>#나만의</a:t>
            </a:r>
          </a:p>
          <a:p>
            <a:pPr lvl="0" algn="ctr">
              <a:lnSpc>
                <a:spcPct val="130000"/>
              </a:lnSpc>
            </a:pPr>
            <a:r>
              <a:rPr lang="en-US" sz="1400" b="0" i="0" u="none" strike="noStrike">
                <a:solidFill>
                  <a:srgbClr val="5A847F"/>
                </a:solidFill>
                <a:ea typeface="SpoqaHanSans-Bold"/>
              </a:rPr>
              <a:t>서재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B0F472AF-5836-3C2E-B128-98A7399D31C5}"/>
              </a:ext>
            </a:extLst>
          </p:cNvPr>
          <p:cNvGraphicFramePr>
            <a:graphicFrameLocks/>
          </p:cNvGraphicFramePr>
          <p:nvPr/>
        </p:nvGraphicFramePr>
        <p:xfrm>
          <a:off x="857251" y="841375"/>
          <a:ext cx="16825436" cy="8567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2381">
                  <a:extLst>
                    <a:ext uri="{9D8B030D-6E8A-4147-A177-3AD203B41FA5}">
                      <a16:colId xmlns:a16="http://schemas.microsoft.com/office/drawing/2014/main" val="1181678737"/>
                    </a:ext>
                  </a:extLst>
                </a:gridCol>
                <a:gridCol w="12883055">
                  <a:extLst>
                    <a:ext uri="{9D8B030D-6E8A-4147-A177-3AD203B41FA5}">
                      <a16:colId xmlns:a16="http://schemas.microsoft.com/office/drawing/2014/main" val="3929367392"/>
                    </a:ext>
                  </a:extLst>
                </a:gridCol>
              </a:tblGrid>
              <a:tr h="6556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1" dirty="0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 명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300" b="0" i="0" u="none" strike="noStrike" noProof="0" dirty="0">
                          <a:solidFill>
                            <a:srgbClr val="000000"/>
                          </a:solidFill>
                          <a:latin typeface="Malgun Gothic Semilight"/>
                        </a:rPr>
                        <a:t>ISBN</a:t>
                      </a:r>
                      <a:r>
                        <a:rPr lang="ko-KR" altLang="en-US" sz="3300" b="0" i="0" u="none" strike="noStrike" noProof="0" dirty="0">
                          <a:solidFill>
                            <a:srgbClr val="000000"/>
                          </a:solidFill>
                          <a:latin typeface="Malgun Gothic Semilight"/>
                        </a:rPr>
                        <a:t> 코드 스캔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56642373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ISBN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코드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스캔을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통해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ISBN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코드를 추출한다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61884505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 err="1">
                          <a:solidFill>
                            <a:schemeClr val="tx1"/>
                          </a:solidFill>
                        </a:rPr>
                        <a:t>관련액터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</a:rPr>
                        <a:t>사용자,카메라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732277167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우선순위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7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501389106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선행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사용자가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 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카메라로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 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책의 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ISBN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바코드를 </a:t>
                      </a:r>
                      <a:r>
                        <a:rPr lang="ko-KR" altLang="en-US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가르킨다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.</a:t>
                      </a: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00046316"/>
                  </a:ext>
                </a:extLst>
              </a:tr>
              <a:tr h="37050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이벤트 흐름(시나리오)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사용자는 메인 화면에서 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"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도서 스캔 버튼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"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을 누른다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ko-KR" sz="27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2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 카메라를 통해 </a:t>
                      </a:r>
                      <a:r>
                        <a:rPr 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isbn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코드를 가져온다.</a:t>
                      </a:r>
                      <a:endParaRPr lang="ko-KR" sz="27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2-1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검색창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에 현재 읽고있는 도서의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ISBN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코드가 입력된다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  <a:endParaRPr 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619376559"/>
                  </a:ext>
                </a:extLst>
              </a:tr>
              <a:tr h="8233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후행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ISBN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코드가 자동으로 추출되어 스캔 과정으로 넘어간다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  <a:endParaRPr lang="ko-KR" altLang="en-US" sz="2700" b="0" i="0" u="none" strike="noStrike" noProof="0" dirty="0" err="1">
                        <a:solidFill>
                          <a:schemeClr val="tx1"/>
                        </a:solidFill>
                        <a:latin typeface="Malgun Gothic Semilight"/>
                        <a:ea typeface="Malgun Gothic Semilight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444034540"/>
                  </a:ext>
                </a:extLst>
              </a:tr>
              <a:tr h="10062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비기능적 요구사항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dirty="0">
                          <a:solidFill>
                            <a:schemeClr val="tx1"/>
                          </a:solidFill>
                        </a:rPr>
                        <a:t>스캔이 적어도 5초 이내에 이루어져야 한다.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835082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418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B0F472AF-5836-3C2E-B128-98A7399D31C5}"/>
              </a:ext>
            </a:extLst>
          </p:cNvPr>
          <p:cNvGraphicFramePr>
            <a:graphicFrameLocks/>
          </p:cNvGraphicFramePr>
          <p:nvPr/>
        </p:nvGraphicFramePr>
        <p:xfrm>
          <a:off x="857251" y="841374"/>
          <a:ext cx="16825436" cy="8703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2381">
                  <a:extLst>
                    <a:ext uri="{9D8B030D-6E8A-4147-A177-3AD203B41FA5}">
                      <a16:colId xmlns:a16="http://schemas.microsoft.com/office/drawing/2014/main" val="1181678737"/>
                    </a:ext>
                  </a:extLst>
                </a:gridCol>
                <a:gridCol w="12883055">
                  <a:extLst>
                    <a:ext uri="{9D8B030D-6E8A-4147-A177-3AD203B41FA5}">
                      <a16:colId xmlns:a16="http://schemas.microsoft.com/office/drawing/2014/main" val="3929367392"/>
                    </a:ext>
                  </a:extLst>
                </a:gridCol>
              </a:tblGrid>
              <a:tr h="6556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1" dirty="0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 명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300" b="0" i="0" u="none" strike="noStrike" noProof="0" dirty="0">
                          <a:solidFill>
                            <a:srgbClr val="000000"/>
                          </a:solidFill>
                          <a:latin typeface="Malgun Gothic Semilight"/>
                        </a:rPr>
                        <a:t>도서 정보 검색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56642373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알라딘 서버에서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도서에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대한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정보를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가져온다</a:t>
                      </a: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61884505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 err="1">
                          <a:solidFill>
                            <a:schemeClr val="tx1"/>
                          </a:solidFill>
                        </a:rPr>
                        <a:t>관련액터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</a:rPr>
                        <a:t>사용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</a:rPr>
                        <a:t>자</a:t>
                      </a:r>
                      <a:endParaRPr lang="en-US" altLang="ko-KR" sz="2700" b="0" i="0" u="none" strike="noStrike" noProof="0" dirty="0" err="1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732277167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우선순위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700" b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501389106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선행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</a:rPr>
                        <a:t>ISBN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</a:rPr>
                        <a:t>코드가 추출되어야 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00046316"/>
                  </a:ext>
                </a:extLst>
              </a:tr>
              <a:tr h="38404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이벤트 흐름(시나리오)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1.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사용자는 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"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검색 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버튼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"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을 누른다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  <a:endParaRPr lang="ko-KR" sz="27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2-1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가져온 </a:t>
                      </a:r>
                      <a:r>
                        <a:rPr 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isbn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코드를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알라딘 </a:t>
                      </a:r>
                      <a:r>
                        <a:rPr 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api를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통해 제목, 쪽수,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표지 이미지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등 도서정보를 가져온다.</a:t>
                      </a: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  <a:ea typeface="Malgun Gothic Semi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  <a:ea typeface="Malgun Gothic Semi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2-2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이전 버튼을 누르면 카메라 화면으로 돌아가고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,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다음 버튼을 누르면 내부 저장소에 책 정보를 저장한다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sz="27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2-3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읽고 있던 책이면 데이터 정보를 가져오고, 새로 읽는 책이면, 정보를 추가한다.</a:t>
                      </a:r>
                      <a:endParaRPr lang="ko-KR" sz="27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3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 디스플레이에 현재 읽고있는 도서의 정보가 로딩된다.</a:t>
                      </a:r>
                      <a:endParaRPr 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619376559"/>
                  </a:ext>
                </a:extLst>
              </a:tr>
              <a:tr h="8233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후행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스캔된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도서의 정보는 내부 저장소에 저장되어야 한다.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444034540"/>
                  </a:ext>
                </a:extLst>
              </a:tr>
              <a:tr h="10062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비기능적 요구사항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dirty="0">
                          <a:solidFill>
                            <a:schemeClr val="tx1"/>
                          </a:solidFill>
                        </a:rPr>
                        <a:t>도서 스캔이 적어도 5초 이내에 이루어져야 한다.</a:t>
                      </a:r>
                      <a:endParaRPr lang="ko-KR" altLang="en-US" sz="2700" b="0" dirty="0" err="1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835082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444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B0F472AF-5836-3C2E-B128-98A7399D31C5}"/>
              </a:ext>
            </a:extLst>
          </p:cNvPr>
          <p:cNvGraphicFramePr>
            <a:graphicFrameLocks/>
          </p:cNvGraphicFramePr>
          <p:nvPr/>
        </p:nvGraphicFramePr>
        <p:xfrm>
          <a:off x="880096" y="1097744"/>
          <a:ext cx="16825436" cy="8350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2381">
                  <a:extLst>
                    <a:ext uri="{9D8B030D-6E8A-4147-A177-3AD203B41FA5}">
                      <a16:colId xmlns:a16="http://schemas.microsoft.com/office/drawing/2014/main" val="1181678737"/>
                    </a:ext>
                  </a:extLst>
                </a:gridCol>
                <a:gridCol w="12883055">
                  <a:extLst>
                    <a:ext uri="{9D8B030D-6E8A-4147-A177-3AD203B41FA5}">
                      <a16:colId xmlns:a16="http://schemas.microsoft.com/office/drawing/2014/main" val="392936739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1" dirty="0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 명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300" b="0" i="0" u="none" strike="noStrike" noProof="0" dirty="0">
                          <a:solidFill>
                            <a:srgbClr val="000000"/>
                          </a:solidFill>
                        </a:rPr>
                        <a:t>선택 문장</a:t>
                      </a:r>
                      <a:r>
                        <a:rPr lang="ko-KR" sz="3300" b="0" i="0" u="none" strike="noStrike" noProof="0" dirty="0">
                          <a:solidFill>
                            <a:srgbClr val="000000"/>
                          </a:solidFill>
                        </a:rPr>
                        <a:t> 사전 검색 </a:t>
                      </a:r>
                      <a:r>
                        <a:rPr lang="en-US" altLang="ko-KR" sz="3300" b="0" i="0" u="none" strike="noStrike" noProof="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sz="3300" b="0" i="0" u="none" strike="noStrike" noProof="0" dirty="0" err="1">
                          <a:solidFill>
                            <a:srgbClr val="000000"/>
                          </a:solidFill>
                        </a:rPr>
                        <a:t>챗</a:t>
                      </a:r>
                      <a:r>
                        <a:rPr lang="en-US" altLang="ko-KR" sz="3300" b="0" i="0" u="none" strike="noStrike" noProof="0" dirty="0" err="1">
                          <a:solidFill>
                            <a:srgbClr val="000000"/>
                          </a:solidFill>
                        </a:rPr>
                        <a:t>gpt</a:t>
                      </a:r>
                      <a:r>
                        <a:rPr lang="en-US" altLang="ko-KR" sz="3300" b="0" i="0" u="none" strike="noStrike" noProof="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56642373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사용자가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선택한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문장에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대한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설명을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디스플레이에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출력한다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.</a:t>
                      </a:r>
                      <a:endParaRPr lang="ko-KR" sz="2700" dirty="0">
                        <a:latin typeface="Malgun Gothic Semilight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61884505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 err="1">
                          <a:solidFill>
                            <a:schemeClr val="tx1"/>
                          </a:solidFill>
                        </a:rPr>
                        <a:t>관련액터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사용자</a:t>
                      </a: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732277167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우선순위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7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501389106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선행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dirty="0">
                          <a:latin typeface="Malgun Gothic Semilight"/>
                        </a:rPr>
                        <a:t>페이지 스캔 버튼을 눌러 텍스트를 </a:t>
                      </a:r>
                      <a:r>
                        <a:rPr lang="ko-KR" altLang="en-US" sz="2700" dirty="0" err="1">
                          <a:latin typeface="Malgun Gothic Semilight"/>
                        </a:rPr>
                        <a:t>추출해야한다</a:t>
                      </a:r>
                      <a:r>
                        <a:rPr lang="en-US" altLang="ko-KR" sz="2700" dirty="0">
                          <a:latin typeface="Malgun Gothic Semilight"/>
                        </a:rPr>
                        <a:t>.</a:t>
                      </a:r>
                      <a:endParaRPr lang="ko-KR" sz="2700" dirty="0">
                        <a:latin typeface="Malgun Gothic Semilight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00046316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이벤트 흐름(시나리오)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1. 3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가지 프롬프트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(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번역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,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정의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,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요약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)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중 원하는 옵션을 선택한다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  <a:ea typeface="Malgun Gothic Semi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2. 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출력된 페이지에서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특정 영역을 </a:t>
                      </a:r>
                      <a:r>
                        <a:rPr lang="ko-KR" altLang="en-US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드래그한다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  <a:endParaRPr lang="ko-KR" sz="27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2-1.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드래그 된 텍스트들을 클립보드에 저장한다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  <a:ea typeface="Malgun Gothic Semi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3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 선택된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텍스트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에 대한 정보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가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검색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된다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  <a:ea typeface="Malgun Gothic Semi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sz="2700" dirty="0"/>
                    </a:p>
                    <a:p>
                      <a:pPr marL="0" lvl="0" indent="0"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4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 얻어온 답변을 디스플레이에 출력한다.</a:t>
                      </a:r>
                      <a:endParaRPr 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619376559"/>
                  </a:ext>
                </a:extLst>
              </a:tr>
              <a:tr h="86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후행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2700" b="0" i="0" u="none" strike="noStrike" noProof="0" dirty="0" err="1">
                          <a:solidFill>
                            <a:schemeClr val="tx1"/>
                          </a:solidFill>
                        </a:rPr>
                        <a:t>뒤로가기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</a:rPr>
                        <a:t> 버튼을 누르면 다시 초기 화면으로 돌아간다.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444034540"/>
                  </a:ext>
                </a:extLst>
              </a:tr>
              <a:tr h="10440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비기능적 요구사항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dirty="0">
                          <a:solidFill>
                            <a:schemeClr val="tx1"/>
                          </a:solidFill>
                        </a:rPr>
                        <a:t>답변을 출력하는 것이 </a:t>
                      </a:r>
                      <a:r>
                        <a:rPr lang="en-US" altLang="ko-KR" sz="27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2700" b="0" dirty="0">
                          <a:solidFill>
                            <a:schemeClr val="tx1"/>
                          </a:solidFill>
                        </a:rPr>
                        <a:t>초 이내에 이루어져야 한다.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835082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620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1697</Words>
  <Application>Microsoft Office PowerPoint</Application>
  <PresentationFormat>사용자 지정</PresentationFormat>
  <Paragraphs>368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Malgun Gothic Semilight</vt:lpstr>
      <vt:lpstr>Noto Sans CJK KR Black</vt:lpstr>
      <vt:lpstr>Noto Sans CJK KR Medium</vt:lpstr>
      <vt:lpstr>SpoqaHanSans-Bold</vt:lpstr>
      <vt:lpstr>SpoqaHanSans-Light</vt:lpstr>
      <vt:lpstr>SpoqaHanSans-Regular</vt:lpstr>
      <vt:lpstr>맑은 고딕</vt:lpstr>
      <vt:lpstr>한양신명조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전산</dc:creator>
  <cp:lastModifiedBy>kimuzinuan .</cp:lastModifiedBy>
  <cp:revision>8</cp:revision>
  <dcterms:created xsi:type="dcterms:W3CDTF">2006-08-16T00:00:00Z</dcterms:created>
  <dcterms:modified xsi:type="dcterms:W3CDTF">2024-06-15T13:44:31Z</dcterms:modified>
</cp:coreProperties>
</file>